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313" r:id="rId3"/>
    <p:sldId id="257" r:id="rId4"/>
    <p:sldId id="301" r:id="rId5"/>
    <p:sldId id="284" r:id="rId6"/>
    <p:sldId id="302" r:id="rId7"/>
    <p:sldId id="303" r:id="rId8"/>
    <p:sldId id="304" r:id="rId9"/>
    <p:sldId id="311" r:id="rId10"/>
    <p:sldId id="285" r:id="rId11"/>
    <p:sldId id="293" r:id="rId12"/>
    <p:sldId id="294" r:id="rId13"/>
    <p:sldId id="308" r:id="rId14"/>
    <p:sldId id="309" r:id="rId15"/>
    <p:sldId id="310" r:id="rId16"/>
    <p:sldId id="295" r:id="rId17"/>
    <p:sldId id="296" r:id="rId18"/>
    <p:sldId id="297" r:id="rId19"/>
    <p:sldId id="307" r:id="rId20"/>
    <p:sldId id="305" r:id="rId21"/>
    <p:sldId id="306" r:id="rId22"/>
    <p:sldId id="298" r:id="rId23"/>
    <p:sldId id="299" r:id="rId24"/>
    <p:sldId id="300" r:id="rId25"/>
    <p:sldId id="281" r:id="rId26"/>
    <p:sldId id="315" r:id="rId27"/>
    <p:sldId id="312" r:id="rId28"/>
    <p:sldId id="31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AEE2F0"/>
    <a:srgbClr val="98DAEC"/>
    <a:srgbClr val="42BBDD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14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27/03/2020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457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275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07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3418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24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2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205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81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698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82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49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8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23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30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24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 dirty="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Scheduling and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br>
              <a:rPr lang="en-150" noProof="0" dirty="0"/>
            </a:br>
            <a:r>
              <a:rPr lang="en-GB" sz="3100" b="1" noProof="0" dirty="0"/>
              <a:t>W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k</a:t>
            </a:r>
            <a:r>
              <a:rPr lang="en-GB" sz="3100" b="1" noProof="0" dirty="0"/>
              <a:t>l</a:t>
            </a:r>
            <a:r>
              <a:rPr lang="en-150" sz="3100" b="1" noProof="0" dirty="0"/>
              <a:t>y </a:t>
            </a:r>
            <a:r>
              <a:rPr lang="en-GB" sz="3100" b="1" noProof="0" dirty="0"/>
              <a:t>M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t</a:t>
            </a:r>
            <a:r>
              <a:rPr lang="en-GB" sz="3100" b="1" noProof="0" dirty="0"/>
              <a:t>i</a:t>
            </a:r>
            <a:r>
              <a:rPr lang="en-150" sz="3100" b="1" noProof="0" dirty="0"/>
              <a:t>n</a:t>
            </a:r>
            <a:r>
              <a:rPr lang="en-GB" sz="3100" b="1" noProof="0" dirty="0"/>
              <a:t>g</a:t>
            </a:r>
            <a:endParaRPr lang="en-GB" b="1" noProof="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4814931" y="3602033"/>
            <a:ext cx="2562138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150" u="sng" dirty="0"/>
              <a:t>Joan Marcè i Igual</a:t>
            </a:r>
            <a:endParaRPr lang="en-GB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6" y="549479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25</a:t>
            </a:r>
            <a:r>
              <a:rPr lang="en-GB" baseline="30000" dirty="0"/>
              <a:t>t</a:t>
            </a:r>
            <a:r>
              <a:rPr lang="en-150" baseline="30000" dirty="0"/>
              <a:t>h</a:t>
            </a:r>
            <a:r>
              <a:rPr lang="en-150" dirty="0"/>
              <a:t> of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r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, 2020</a:t>
            </a:r>
            <a:endParaRPr lang="en-GB" dirty="0"/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2A72CECE-8321-4D9D-96C7-A76020ECB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74" y="3981810"/>
            <a:ext cx="1208852" cy="4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96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046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2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max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78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05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598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m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895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690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664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m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392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150" noProof="0" dirty="0"/>
              <a:t>Done</a:t>
            </a:r>
          </a:p>
          <a:p>
            <a:pPr lvl="1"/>
            <a:r>
              <a:rPr lang="en-150" dirty="0"/>
              <a:t>New tests</a:t>
            </a:r>
          </a:p>
          <a:p>
            <a:pPr lvl="1"/>
            <a:r>
              <a:rPr lang="en-150" dirty="0"/>
              <a:t>LPMGRS scheduler algorithm</a:t>
            </a:r>
          </a:p>
          <a:p>
            <a:pPr lvl="2"/>
            <a:r>
              <a:rPr lang="en-150" noProof="0" dirty="0"/>
              <a:t>Formalisation</a:t>
            </a:r>
          </a:p>
          <a:p>
            <a:pPr lvl="1"/>
            <a:r>
              <a:rPr lang="en-150" dirty="0"/>
              <a:t>Task generation formalisation</a:t>
            </a:r>
          </a:p>
          <a:p>
            <a:pPr lvl="1"/>
            <a:r>
              <a:rPr lang="en-150" dirty="0"/>
              <a:t>Results</a:t>
            </a:r>
            <a:endParaRPr lang="en-GB" dirty="0"/>
          </a:p>
          <a:p>
            <a:r>
              <a:rPr lang="en-GB" dirty="0"/>
              <a:t>Notation</a:t>
            </a:r>
            <a:endParaRPr lang="en-150" dirty="0"/>
          </a:p>
          <a:p>
            <a:r>
              <a:rPr lang="en-150" dirty="0"/>
              <a:t>To do</a:t>
            </a:r>
          </a:p>
          <a:p>
            <a:pPr lvl="1"/>
            <a:r>
              <a:rPr lang="en-150" dirty="0"/>
              <a:t>Tasks with precedence constraints generation</a:t>
            </a:r>
          </a:p>
          <a:p>
            <a:pPr lvl="1"/>
            <a:endParaRPr lang="en-150" dirty="0"/>
          </a:p>
          <a:p>
            <a:endParaRPr lang="en-1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</a:t>
            </a:r>
            <a:r>
              <a:rPr lang="en-150" noProof="0" dirty="0"/>
              <a:t>o </a:t>
            </a:r>
            <a:r>
              <a:rPr lang="en-GB" noProof="0" dirty="0"/>
              <a:t>d</a:t>
            </a:r>
            <a:r>
              <a:rPr lang="en-150" noProof="0" dirty="0"/>
              <a:t>i</a:t>
            </a:r>
            <a:r>
              <a:rPr lang="en-GB" noProof="0" dirty="0"/>
              <a:t>s</a:t>
            </a:r>
            <a:r>
              <a:rPr lang="en-150" noProof="0" dirty="0"/>
              <a:t>c</a:t>
            </a:r>
            <a:r>
              <a:rPr lang="en-GB" noProof="0" dirty="0"/>
              <a:t>u</a:t>
            </a:r>
            <a:r>
              <a:rPr lang="en-150" noProof="0" dirty="0"/>
              <a:t>s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t</a:t>
            </a:r>
            <a:r>
              <a:rPr lang="en-150" noProof="0" dirty="0"/>
              <a:t>o</a:t>
            </a:r>
            <a:r>
              <a:rPr lang="en-GB" noProof="0" dirty="0"/>
              <a:t>d</a:t>
            </a:r>
            <a:r>
              <a:rPr lang="en-150" noProof="0" dirty="0"/>
              <a:t>a</a:t>
            </a:r>
            <a:r>
              <a:rPr lang="en-GB" noProof="0" dirty="0"/>
              <a:t>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6423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47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77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6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6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7" cy="54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744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0711-00ED-4619-804C-698D6C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716DE-164B-4BAB-AFBA-3B692E8AAE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Set using LaTeX </a:t>
                </a:r>
                <a:r>
                  <a:rPr lang="en-GB" dirty="0" err="1"/>
                  <a:t>mathcal</a:t>
                </a:r>
                <a:r>
                  <a:rPr lang="en-GB" dirty="0"/>
                  <a:t>?: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𝑛𝑎𝑚𝑒</m:t>
                        </m:r>
                      </m:sup>
                    </m:sSup>
                  </m:oMath>
                </a14:m>
                <a:endParaRPr lang="en-GB" b="1" dirty="0"/>
              </a:p>
              <a:p>
                <a:r>
                  <a:rPr lang="en-GB" dirty="0"/>
                  <a:t>Element of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𝑛𝑎𝑚𝑒</m:t>
                        </m:r>
                      </m:sup>
                    </m:sSubSup>
                  </m:oMath>
                </a14:m>
                <a:endParaRPr lang="en-GB" dirty="0"/>
              </a:p>
              <a:p>
                <a:r>
                  <a:rPr lang="en-GB" dirty="0"/>
                  <a:t>Task: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Subtask:</a:t>
                </a:r>
              </a:p>
              <a:p>
                <a:pPr lvl="2"/>
                <a:r>
                  <a:rPr lang="en-GB" dirty="0"/>
                  <a:t>Option 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Option 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Job of subtask:</a:t>
                </a:r>
              </a:p>
              <a:p>
                <a:pPr lvl="2"/>
                <a:r>
                  <a:rPr lang="en-GB" dirty="0"/>
                  <a:t>Option 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Option 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Job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/>
                  <a:t> of task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released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GB" b="0" dirty="0"/>
              </a:p>
              <a:p>
                <a:pPr lvl="2"/>
                <a:r>
                  <a:rPr lang="en-GB" dirty="0"/>
                  <a:t>Called job-scheduled in code</a:t>
                </a:r>
              </a:p>
              <a:p>
                <a:pPr lvl="2"/>
                <a:r>
                  <a:rPr lang="en-GB" dirty="0"/>
                  <a:t>Better naming?</a:t>
                </a:r>
              </a:p>
              <a:p>
                <a:r>
                  <a:rPr lang="en-GB" dirty="0"/>
                  <a:t>Another option is to call the task a batch or a supertask as it groups multiple tasks through the </a:t>
                </a:r>
                <a:r>
                  <a:rPr lang="en-GB"/>
                  <a:t>precedence constraints</a:t>
                </a:r>
                <a:endParaRPr lang="en-15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716DE-164B-4BAB-AFBA-3B692E8AAE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401" b="-34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7F32-57EE-4C33-8352-83591BFE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93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0711-00ED-4619-804C-698D6C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W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n</a:t>
            </a:r>
            <a:r>
              <a:rPr lang="en-150" dirty="0"/>
              <a:t>e</a:t>
            </a:r>
            <a:r>
              <a:rPr lang="en-GB" dirty="0"/>
              <a:t>x</a:t>
            </a:r>
            <a:r>
              <a:rPr lang="en-150" dirty="0"/>
              <a:t>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16DE-164B-4BAB-AFBA-3B692E8AA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150" dirty="0"/>
              <a:t>t</a:t>
            </a:r>
            <a:r>
              <a:rPr lang="en-GB" dirty="0"/>
              <a:t>a</a:t>
            </a:r>
            <a:r>
              <a:rPr lang="en-150" dirty="0"/>
              <a:t>r</a:t>
            </a:r>
            <a:r>
              <a:rPr lang="en-GB" dirty="0"/>
              <a:t>t</a:t>
            </a:r>
            <a:r>
              <a:rPr lang="en-150" dirty="0"/>
              <a:t> start working towards schedulability analysis for LPMGRS</a:t>
            </a:r>
          </a:p>
          <a:p>
            <a:r>
              <a:rPr lang="en-150" dirty="0"/>
              <a:t>Start working on generating tasks with precedence constraints</a:t>
            </a:r>
          </a:p>
          <a:p>
            <a:pPr lvl="1"/>
            <a:r>
              <a:rPr lang="en-150" dirty="0"/>
              <a:t>Once finished generate results with more task sets</a:t>
            </a:r>
          </a:p>
          <a:p>
            <a:pPr marL="457200" lvl="1" indent="0"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7F32-57EE-4C33-8352-83591BFE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9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0711-00ED-4619-804C-698D6C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i</a:t>
            </a:r>
            <a:r>
              <a:rPr lang="en-GB" dirty="0"/>
              <a:t>t</a:t>
            </a:r>
            <a:r>
              <a:rPr lang="en-150" dirty="0"/>
              <a:t>h </a:t>
            </a:r>
            <a:r>
              <a:rPr lang="en-GB" dirty="0"/>
              <a:t>p</a:t>
            </a:r>
            <a:r>
              <a:rPr lang="en-150" dirty="0"/>
              <a:t>r</a:t>
            </a:r>
            <a:r>
              <a:rPr lang="en-GB" dirty="0"/>
              <a:t>e</a:t>
            </a:r>
            <a:r>
              <a:rPr lang="en-150" dirty="0"/>
              <a:t>c</a:t>
            </a:r>
            <a:r>
              <a:rPr lang="en-GB" dirty="0"/>
              <a:t>e</a:t>
            </a:r>
            <a:r>
              <a:rPr lang="en-150" dirty="0"/>
              <a:t>d</a:t>
            </a:r>
            <a:r>
              <a:rPr lang="en-GB" dirty="0"/>
              <a:t>e</a:t>
            </a:r>
            <a:r>
              <a:rPr lang="en-150" dirty="0"/>
              <a:t>n</a:t>
            </a:r>
            <a:r>
              <a:rPr lang="en-GB" dirty="0"/>
              <a:t>c</a:t>
            </a:r>
            <a:r>
              <a:rPr lang="en-150" dirty="0"/>
              <a:t>e </a:t>
            </a:r>
            <a:r>
              <a:rPr lang="en-GB" dirty="0"/>
              <a:t>c</a:t>
            </a:r>
            <a:r>
              <a:rPr lang="en-150" dirty="0"/>
              <a:t>o</a:t>
            </a:r>
            <a:r>
              <a:rPr lang="en-GB" dirty="0"/>
              <a:t>n</a:t>
            </a:r>
            <a:r>
              <a:rPr lang="en-150" dirty="0"/>
              <a:t>s</a:t>
            </a:r>
            <a:r>
              <a:rPr lang="en-GB" dirty="0"/>
              <a:t>t</a:t>
            </a:r>
            <a:r>
              <a:rPr lang="en-150" dirty="0"/>
              <a:t>r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t</a:t>
            </a:r>
            <a:r>
              <a:rPr lang="en-GB" dirty="0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16DE-164B-4BAB-AFBA-3B692E8AA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not find DAG generator in Björn’s code</a:t>
            </a:r>
          </a:p>
          <a:p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d </a:t>
            </a:r>
            <a:r>
              <a:rPr lang="en-GB" dirty="0"/>
              <a:t>n</a:t>
            </a:r>
            <a:r>
              <a:rPr lang="en-150" dirty="0"/>
              <a:t>o</a:t>
            </a:r>
            <a:r>
              <a:rPr lang="en-GB" dirty="0"/>
              <a:t>n</a:t>
            </a:r>
            <a:r>
              <a:rPr lang="en-150" dirty="0"/>
              <a:t>-</a:t>
            </a:r>
            <a:r>
              <a:rPr lang="en-GB" dirty="0"/>
              <a:t>t</a:t>
            </a:r>
            <a:r>
              <a:rPr lang="en-150" dirty="0"/>
              <a:t>e</a:t>
            </a:r>
            <a:r>
              <a:rPr lang="en-GB" dirty="0"/>
              <a:t>r</a:t>
            </a:r>
            <a:r>
              <a:rPr lang="en-150" dirty="0"/>
              <a:t>m</a:t>
            </a:r>
            <a:r>
              <a:rPr lang="en-GB" dirty="0"/>
              <a:t>i</a:t>
            </a:r>
            <a:r>
              <a:rPr lang="en-150" dirty="0"/>
              <a:t>n</a:t>
            </a:r>
            <a:r>
              <a:rPr lang="en-GB" dirty="0"/>
              <a:t>a</a:t>
            </a:r>
            <a:r>
              <a:rPr lang="en-150" dirty="0"/>
              <a:t>l </a:t>
            </a:r>
            <a:r>
              <a:rPr lang="en-GB" dirty="0"/>
              <a:t>n</a:t>
            </a:r>
            <a:r>
              <a:rPr lang="en-150" dirty="0"/>
              <a:t>o</a:t>
            </a:r>
            <a:r>
              <a:rPr lang="en-GB" dirty="0"/>
              <a:t>d</a:t>
            </a:r>
            <a:r>
              <a:rPr lang="en-150" dirty="0"/>
              <a:t>e</a:t>
            </a:r>
            <a:r>
              <a:rPr lang="en-GB" dirty="0"/>
              <a:t>s</a:t>
            </a:r>
            <a:r>
              <a:rPr lang="en-150" dirty="0"/>
              <a:t> to</a:t>
            </a:r>
          </a:p>
          <a:p>
            <a:pPr lvl="1"/>
            <a:r>
              <a:rPr lang="en-150" dirty="0"/>
              <a:t>Terminal nodes</a:t>
            </a:r>
          </a:p>
          <a:p>
            <a:pPr lvl="1"/>
            <a:r>
              <a:rPr lang="en-150" dirty="0"/>
              <a:t>Parallel sub-graphs</a:t>
            </a:r>
            <a:r>
              <a:rPr lang="en-150" i="1" dirty="0"/>
              <a:t>. </a:t>
            </a:r>
            <a:r>
              <a:rPr lang="en-GB" i="1" dirty="0"/>
              <a:t>D</a:t>
            </a:r>
            <a:r>
              <a:rPr lang="en-150" i="1" dirty="0"/>
              <a:t>o</a:t>
            </a:r>
            <a:r>
              <a:rPr lang="en-GB" i="1" dirty="0"/>
              <a:t>e</a:t>
            </a:r>
            <a:r>
              <a:rPr lang="en-150" i="1" dirty="0"/>
              <a:t>s </a:t>
            </a:r>
            <a:r>
              <a:rPr lang="en-GB" i="1" dirty="0"/>
              <a:t>t</a:t>
            </a:r>
            <a:r>
              <a:rPr lang="en-150" i="1" dirty="0"/>
              <a:t>h</a:t>
            </a:r>
            <a:r>
              <a:rPr lang="en-GB" i="1" dirty="0"/>
              <a:t>i</a:t>
            </a:r>
            <a:r>
              <a:rPr lang="en-150" i="1" dirty="0"/>
              <a:t>s </a:t>
            </a:r>
            <a:r>
              <a:rPr lang="en-GB" i="1" dirty="0"/>
              <a:t>m</a:t>
            </a:r>
            <a:r>
              <a:rPr lang="en-150" i="1" dirty="0"/>
              <a:t>e</a:t>
            </a:r>
            <a:r>
              <a:rPr lang="en-GB" i="1" dirty="0"/>
              <a:t>a</a:t>
            </a:r>
            <a:r>
              <a:rPr lang="en-150" i="1" dirty="0"/>
              <a:t>n generating new nodes?</a:t>
            </a:r>
          </a:p>
          <a:p>
            <a:r>
              <a:rPr lang="en-150" dirty="0"/>
              <a:t>Until</a:t>
            </a:r>
          </a:p>
          <a:p>
            <a:pPr lvl="1"/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r>
              <a:rPr lang="en-150" dirty="0"/>
              <a:t>-depth 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c</a:t>
            </a:r>
            <a:r>
              <a:rPr lang="en-150" dirty="0"/>
              <a:t>u</a:t>
            </a:r>
            <a:r>
              <a:rPr lang="en-GB" dirty="0"/>
              <a:t>r</a:t>
            </a:r>
            <a:r>
              <a:rPr lang="en-150" dirty="0"/>
              <a:t>s</a:t>
            </a:r>
            <a:r>
              <a:rPr lang="en-GB" dirty="0"/>
              <a:t>i</a:t>
            </a:r>
            <a:r>
              <a:rPr lang="en-150" dirty="0"/>
              <a:t>o</a:t>
            </a:r>
            <a:r>
              <a:rPr lang="en-GB" dirty="0"/>
              <a:t>n</a:t>
            </a:r>
            <a:endParaRPr lang="en-150" dirty="0"/>
          </a:p>
          <a:p>
            <a:pPr lvl="1"/>
            <a:r>
              <a:rPr lang="en-150" dirty="0"/>
              <a:t>Max-depth critic</a:t>
            </a:r>
            <a:r>
              <a:rPr lang="en-GB" dirty="0"/>
              <a:t>a</a:t>
            </a:r>
            <a:r>
              <a:rPr lang="en-150" dirty="0"/>
              <a:t>l </a:t>
            </a:r>
            <a:r>
              <a:rPr lang="en-GB" dirty="0"/>
              <a:t>p</a:t>
            </a:r>
            <a:r>
              <a:rPr lang="en-150" dirty="0"/>
              <a:t>a</a:t>
            </a:r>
            <a:r>
              <a:rPr lang="en-GB" dirty="0"/>
              <a:t>t</a:t>
            </a:r>
            <a:r>
              <a:rPr lang="en-150" dirty="0"/>
              <a:t>h</a:t>
            </a:r>
          </a:p>
          <a:p>
            <a:pPr lvl="1"/>
            <a:r>
              <a:rPr lang="en-150" dirty="0"/>
              <a:t>Max nodes</a:t>
            </a:r>
          </a:p>
          <a:p>
            <a:endParaRPr lang="en-150" dirty="0"/>
          </a:p>
          <a:p>
            <a:pPr lvl="1"/>
            <a:endParaRPr lang="en-150" dirty="0"/>
          </a:p>
          <a:p>
            <a:pPr marL="457200" lvl="1" indent="0"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7F32-57EE-4C33-8352-83591BFE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D95F4E4-9F94-4F5A-957D-6270B1EF61DD}"/>
              </a:ext>
            </a:extLst>
          </p:cNvPr>
          <p:cNvSpPr/>
          <p:nvPr/>
        </p:nvSpPr>
        <p:spPr>
          <a:xfrm>
            <a:off x="4689446" y="3429000"/>
            <a:ext cx="75501" cy="6228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154BC-3280-4461-AC4E-D5A648499944}"/>
              </a:ext>
            </a:extLst>
          </p:cNvPr>
          <p:cNvSpPr txBox="1"/>
          <p:nvPr/>
        </p:nvSpPr>
        <p:spPr>
          <a:xfrm>
            <a:off x="5100507" y="3555775"/>
            <a:ext cx="242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W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 </a:t>
            </a:r>
            <a:r>
              <a:rPr lang="en-GB" dirty="0"/>
              <a:t>d</a:t>
            </a:r>
            <a:r>
              <a:rPr lang="en-150" dirty="0"/>
              <a:t>i</a:t>
            </a:r>
            <a:r>
              <a:rPr lang="en-GB" dirty="0"/>
              <a:t>f</a:t>
            </a:r>
            <a:r>
              <a:rPr lang="en-150" dirty="0"/>
              <a:t>f</a:t>
            </a:r>
            <a:r>
              <a:rPr lang="en-GB" dirty="0"/>
              <a:t>e</a:t>
            </a:r>
            <a:r>
              <a:rPr lang="en-150" dirty="0"/>
              <a:t>r</a:t>
            </a:r>
            <a:r>
              <a:rPr lang="en-GB" dirty="0"/>
              <a:t>e</a:t>
            </a:r>
            <a:r>
              <a:rPr lang="en-150" dirty="0"/>
              <a:t>n</a:t>
            </a:r>
            <a:r>
              <a:rPr lang="en-GB" dirty="0"/>
              <a:t>c</a:t>
            </a:r>
            <a:r>
              <a:rPr lang="en-150" dirty="0"/>
              <a:t>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64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0711-00ED-4619-804C-698D6C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i</a:t>
            </a:r>
            <a:r>
              <a:rPr lang="en-GB" dirty="0"/>
              <a:t>t</a:t>
            </a:r>
            <a:r>
              <a:rPr lang="en-150" dirty="0"/>
              <a:t>h </a:t>
            </a:r>
            <a:r>
              <a:rPr lang="en-GB" dirty="0"/>
              <a:t>p</a:t>
            </a:r>
            <a:r>
              <a:rPr lang="en-150" dirty="0"/>
              <a:t>r</a:t>
            </a:r>
            <a:r>
              <a:rPr lang="en-GB" dirty="0"/>
              <a:t>e</a:t>
            </a:r>
            <a:r>
              <a:rPr lang="en-150" dirty="0"/>
              <a:t>c</a:t>
            </a:r>
            <a:r>
              <a:rPr lang="en-GB" dirty="0"/>
              <a:t>e</a:t>
            </a:r>
            <a:r>
              <a:rPr lang="en-150" dirty="0"/>
              <a:t>d</a:t>
            </a:r>
            <a:r>
              <a:rPr lang="en-GB" dirty="0"/>
              <a:t>e</a:t>
            </a:r>
            <a:r>
              <a:rPr lang="en-150" dirty="0"/>
              <a:t>n</a:t>
            </a:r>
            <a:r>
              <a:rPr lang="en-GB" dirty="0"/>
              <a:t>c</a:t>
            </a:r>
            <a:r>
              <a:rPr lang="en-150" dirty="0"/>
              <a:t>e </a:t>
            </a:r>
            <a:r>
              <a:rPr lang="en-GB" dirty="0"/>
              <a:t>c</a:t>
            </a:r>
            <a:r>
              <a:rPr lang="en-150" dirty="0"/>
              <a:t>o</a:t>
            </a:r>
            <a:r>
              <a:rPr lang="en-GB" dirty="0"/>
              <a:t>n</a:t>
            </a:r>
            <a:r>
              <a:rPr lang="en-150" dirty="0"/>
              <a:t>s</a:t>
            </a:r>
            <a:r>
              <a:rPr lang="en-GB" dirty="0"/>
              <a:t>t</a:t>
            </a:r>
            <a:r>
              <a:rPr lang="en-150" dirty="0"/>
              <a:t>r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t</a:t>
            </a:r>
            <a:r>
              <a:rPr lang="en-GB" dirty="0"/>
              <a:t>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716DE-164B-4BAB-AFBA-3B692E8AAE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150" dirty="0"/>
                  <a:t>P</a:t>
                </a:r>
                <a:r>
                  <a:rPr lang="en-GB" dirty="0"/>
                  <a:t>a</a:t>
                </a:r>
                <a:r>
                  <a:rPr lang="en-150" dirty="0"/>
                  <a:t>r</a:t>
                </a:r>
                <a:r>
                  <a:rPr lang="en-GB" dirty="0"/>
                  <a:t>a</a:t>
                </a:r>
                <a:r>
                  <a:rPr lang="en-150" dirty="0"/>
                  <a:t>m</a:t>
                </a:r>
                <a:r>
                  <a:rPr lang="en-GB" dirty="0"/>
                  <a:t>e</a:t>
                </a:r>
                <a:r>
                  <a:rPr lang="en-150" dirty="0"/>
                  <a:t>t</a:t>
                </a:r>
                <a:r>
                  <a:rPr lang="en-GB" dirty="0"/>
                  <a:t>e</a:t>
                </a:r>
                <a:r>
                  <a:rPr lang="en-150" dirty="0"/>
                  <a:t>r</a:t>
                </a:r>
                <a:r>
                  <a:rPr lang="en-GB" dirty="0"/>
                  <a:t>s</a:t>
                </a:r>
                <a:endParaRPr lang="en-15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𝑝𝑎𝑟</m:t>
                        </m:r>
                      </m:sub>
                    </m:sSub>
                  </m:oMath>
                </a14:m>
                <a:r>
                  <a:rPr lang="en-150" dirty="0"/>
                  <a:t> Max number of forked elements at once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</m:sub>
                    </m:sSub>
                    <m:r>
                      <a:rPr lang="en-15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150" dirty="0"/>
                  <a:t> Probability of creating a terminal node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𝑎𝑑𝑑</m:t>
                        </m:r>
                      </m:sub>
                    </m:sSub>
                    <m:r>
                      <a:rPr lang="en-15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150" dirty="0"/>
                  <a:t> Probability of random edge between two siblings</a:t>
                </a:r>
                <a:endParaRPr lang="en-GB" dirty="0"/>
              </a:p>
              <a:p>
                <a:r>
                  <a:rPr lang="en-GB" dirty="0"/>
                  <a:t>Release time</a:t>
                </a:r>
              </a:p>
              <a:p>
                <a:pPr lvl="1"/>
                <a:r>
                  <a:rPr lang="en-GB" dirty="0"/>
                  <a:t>Set it at time of first subtask?</a:t>
                </a:r>
              </a:p>
              <a:p>
                <a:pPr lvl="1"/>
                <a:r>
                  <a:rPr lang="en-GB" dirty="0"/>
                  <a:t>Set it so subtasks that are precedence constraints are released before their successors?</a:t>
                </a:r>
              </a:p>
              <a:p>
                <a:r>
                  <a:rPr lang="en-GB" dirty="0"/>
                  <a:t>Period: unique per task</a:t>
                </a:r>
                <a:endParaRPr lang="en-150" dirty="0"/>
              </a:p>
              <a:p>
                <a:endParaRPr lang="en-150" dirty="0"/>
              </a:p>
              <a:p>
                <a:pPr lvl="1"/>
                <a:endParaRPr lang="en-150" dirty="0"/>
              </a:p>
              <a:p>
                <a:pPr marL="457200" lvl="1" indent="0">
                  <a:buNone/>
                </a:pPr>
                <a:endParaRPr lang="en-15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716DE-164B-4BAB-AFBA-3B692E8AAE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7F32-57EE-4C33-8352-83591BFE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53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150" noProof="0" dirty="0"/>
                  <a:t>Define new tests</a:t>
                </a:r>
              </a:p>
              <a:p>
                <a:pPr lvl="1"/>
                <a:r>
                  <a:rPr lang="en-150" noProof="0" dirty="0"/>
                  <a:t>Single core min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dirty="0"/>
                  <a:t>Single core max checks </a:t>
                </a:r>
                <a14:m>
                  <m:oMath xmlns:m="http://schemas.openxmlformats.org/officeDocument/2006/math">
                    <m:r>
                      <a:rPr lang="en-15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i="1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i="1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noProof="0" dirty="0"/>
                  <a:t>Minimum min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b="0" noProof="0" dirty="0"/>
              </a:p>
              <a:p>
                <a:pPr lvl="1"/>
                <a:r>
                  <a:rPr lang="en-150" b="0" noProof="0" dirty="0"/>
                  <a:t>Minimum max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b="0" noProof="0" dirty="0"/>
              </a:p>
              <a:p>
                <a:pPr lvl="1"/>
                <a:r>
                  <a:rPr lang="en-150" noProof="0" dirty="0"/>
                  <a:t>Multi core, checks: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𝒥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𝑙𝑎𝑟𝑔𝑒</m:t>
                        </m:r>
                      </m:sup>
                    </m:s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 ≔</m:t>
                    </m:r>
                    <m:d>
                      <m:dPr>
                        <m:begChr m:val="{"/>
                        <m:endChr m:val="|"/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b="0" noProof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𝒥</m:t>
                            </m:r>
                          </m:e>
                          <m:sup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𝑙𝑎𝑟𝑔𝑒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nary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150" b="0" noProof="0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𝒥</m:t>
                                </m:r>
                              </m:e>
                              <m:sup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𝑙𝑎𝑟𝑔𝑒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&lt;2⋅</m:t>
                        </m:r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 b="0" i="0" noProof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b="0" i="1" noProof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150" noProof="0" dirty="0"/>
              <a:t>Fix bugs</a:t>
            </a:r>
          </a:p>
          <a:p>
            <a:pPr lvl="1"/>
            <a:r>
              <a:rPr lang="en-150" dirty="0"/>
              <a:t>When running nptest tool the number of cores was not set properly</a:t>
            </a:r>
          </a:p>
          <a:p>
            <a:pPr lvl="2"/>
            <a:r>
              <a:rPr lang="en-150" dirty="0"/>
              <a:t>After fixing execution takes a reasonable amount of time. Do we have a computing cluster/machine?</a:t>
            </a:r>
          </a:p>
          <a:p>
            <a:pPr lvl="1"/>
            <a:r>
              <a:rPr lang="en-150" dirty="0"/>
              <a:t>Some tasks where created with utilization 0</a:t>
            </a:r>
          </a:p>
          <a:p>
            <a:r>
              <a:rPr lang="en-150" noProof="0" dirty="0"/>
              <a:t>Generate new task sets</a:t>
            </a:r>
          </a:p>
          <a:p>
            <a:r>
              <a:rPr lang="en-150" dirty="0"/>
              <a:t>New LPMGRS scheduler implemented</a:t>
            </a:r>
          </a:p>
          <a:p>
            <a:pPr lvl="1"/>
            <a:r>
              <a:rPr lang="en-150" dirty="0"/>
              <a:t>Not so good results</a:t>
            </a:r>
          </a:p>
          <a:p>
            <a:r>
              <a:rPr lang="en-150" dirty="0"/>
              <a:t>Results</a:t>
            </a:r>
          </a:p>
          <a:p>
            <a:pPr lvl="1"/>
            <a:r>
              <a:rPr lang="en-150" dirty="0"/>
              <a:t>SAG shows similar results to simulation 😀</a:t>
            </a:r>
          </a:p>
          <a:p>
            <a:endParaRPr lang="en-1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15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66" y="1099302"/>
            <a:ext cx="6026868" cy="505987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5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66" y="2582672"/>
            <a:ext cx="6026868" cy="209313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36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9164" y="1696825"/>
            <a:ext cx="6373672" cy="38648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00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9164" y="2186932"/>
            <a:ext cx="6373672" cy="288461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36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 generation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616" y="1109344"/>
            <a:ext cx="7254768" cy="503978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83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1379</Words>
  <Application>Microsoft Office PowerPoint</Application>
  <PresentationFormat>Widescreen</PresentationFormat>
  <Paragraphs>150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Scheduling and Analysis of Limited-Preemptive Moldable Gang Tasks Weekly Meeting</vt:lpstr>
      <vt:lpstr>To discuss today</vt:lpstr>
      <vt:lpstr>What has been done?</vt:lpstr>
      <vt:lpstr>What has been done?</vt:lpstr>
      <vt:lpstr>Algorithm change</vt:lpstr>
      <vt:lpstr>Algorithm change</vt:lpstr>
      <vt:lpstr>Algorithm change</vt:lpstr>
      <vt:lpstr>Algorithm change</vt:lpstr>
      <vt:lpstr>Task generation</vt:lpstr>
      <vt:lpstr>Results – single core min</vt:lpstr>
      <vt:lpstr>Results – single core min</vt:lpstr>
      <vt:lpstr>Results – single core min</vt:lpstr>
      <vt:lpstr>Results – single core max</vt:lpstr>
      <vt:lpstr>Results – single core max</vt:lpstr>
      <vt:lpstr>Results – single core max</vt:lpstr>
      <vt:lpstr>Results – minimum min</vt:lpstr>
      <vt:lpstr>Results – minimum min</vt:lpstr>
      <vt:lpstr>Results – minimum min</vt:lpstr>
      <vt:lpstr>Results – minimum max</vt:lpstr>
      <vt:lpstr>Results – minimum max</vt:lpstr>
      <vt:lpstr>Results – minimum max</vt:lpstr>
      <vt:lpstr>Results – multicore</vt:lpstr>
      <vt:lpstr>Results – multicore</vt:lpstr>
      <vt:lpstr>Results – multicore</vt:lpstr>
      <vt:lpstr>Notation</vt:lpstr>
      <vt:lpstr>What’s next?</vt:lpstr>
      <vt:lpstr>Tasks with precedence constraints</vt:lpstr>
      <vt:lpstr>Tasks with precedence constraints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and Analysis of Limited-Preemptive Moldable Gang Tasks Weekly Meeting</dc:title>
  <dc:creator>Joan Marce i Igual</dc:creator>
  <cp:lastModifiedBy>Joan Marce i Igual</cp:lastModifiedBy>
  <cp:revision>31</cp:revision>
  <dcterms:created xsi:type="dcterms:W3CDTF">2020-03-09T13:43:45Z</dcterms:created>
  <dcterms:modified xsi:type="dcterms:W3CDTF">2020-03-26T23:55:39Z</dcterms:modified>
</cp:coreProperties>
</file>